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docProps/app.xml" ContentType="application/vnd.openxmlformats-officedocument.extended-properties+xml"/>
  <Override PartName="/docProps/core.xml" ContentType="application/vnd.openxmlformats-package.core-properties+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docProps/custom.xml" ContentType="application/vnd.openxmlformats-officedocument.custom-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officeDocument/2006/relationships/extended-properties" Target="docProps/app.xml"/><Relationship Id="rId3" Type="http://schemas.openxmlformats.org/package/2006/relationships/metadata/core-properties" Target="docProps/core.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6"/>
    <p:sldId id="257" r:id="rId7"/>
  </p:sldIdLst>
  <p:sldSz cx="7556500" cy="10693400"/>
  <p:notesSz cx="7556500" cy="10693400"/>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8" d="100"/>
          <a:sy n="78" d="100"/>
        </p:scale>
        <p:origin x="-1536" y="-84"/>
      </p:cViewPr>
      <p:guideLst>
        <p:guide orient="horz" pos="2880"/>
        <p:guide pos="216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theme" Target="theme/theme1.xml"/><Relationship Id="rId3" Type="http://schemas.openxmlformats.org/officeDocument/2006/relationships/viewProps" Target="viewProps.xml"/><Relationship Id="rId4" Type="http://schemas.openxmlformats.org/officeDocument/2006/relationships/presProps" Target="presProps.xml"/><Relationship Id="rId5" Type="http://schemas.openxmlformats.org/officeDocument/2006/relationships/tableStyles" Target="tableStyles.xml"/><Relationship Id="rId6" Type="http://schemas.openxmlformats.org/officeDocument/2006/relationships/slide" Target="slides/slide1.xml"/><Relationship Id="rId7"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type="obj">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567213" y="3314954"/>
            <a:ext cx="6428422" cy="2245614"/>
          </a:xfrm>
          <a:prstGeom prst="rect">
            <a:avLst/>
          </a:prstGeom>
        </p:spPr>
        <p:txBody>
          <a:bodyPr wrap="square" lIns="0" tIns="0" rIns="0" bIns="0">
            <a:spAutoFit/>
          </a:bodyPr>
          <a:lstStyle>
            <a:lvl1pPr>
              <a:defRPr/>
            </a:lvl1pPr>
          </a:lstStyle>
          <a:p/>
        </p:txBody>
      </p:sp>
      <p:sp>
        <p:nvSpPr>
          <p:cNvPr id="3" name="Holder 3"/>
          <p:cNvSpPr>
            <a:spLocks noGrp="1"/>
          </p:cNvSpPr>
          <p:nvPr>
            <p:ph type="subTitle" idx="4"/>
          </p:nvPr>
        </p:nvSpPr>
        <p:spPr>
          <a:xfrm>
            <a:off x="1134427" y="5988304"/>
            <a:ext cx="5293995" cy="2673350"/>
          </a:xfrm>
          <a:prstGeom prst="rect">
            <a:avLst/>
          </a:prstGeom>
        </p:spPr>
        <p:txBody>
          <a:bodyPr wrap="square" lIns="0" tIns="0" rIns="0" bIns="0">
            <a:spAutoFit/>
          </a:bodyPr>
          <a:lstStyle>
            <a:lvl1pPr>
              <a:defRPr/>
            </a:lvl1pPr>
          </a:lstStyle>
          <a:p/>
        </p:txBody>
      </p:sp>
      <p:sp>
        <p:nvSpPr>
          <p:cNvPr id="4" name="Holder 4"/>
          <p:cNvSpPr>
            <a:spLocks noGrp="1"/>
          </p:cNvSpPr>
          <p:nvPr>
            <p:ph type="ftr" idx="5" sz="quarter"/>
          </p:nvPr>
        </p:nvSpPr>
        <p:spPr/>
        <p:txBody>
          <a:bodyPr lIns="0" tIns="0" rIns="0" bIns="0"/>
          <a:lstStyle>
            <a:lvl1pPr algn="ctr">
              <a:defRPr>
                <a:solidFill>
                  <a:schemeClr val="tx1">
                    <a:tint val="75000"/>
                  </a:schemeClr>
                </a:solidFill>
              </a:defRPr>
            </a:lvl1pPr>
          </a:lstStyle>
          <a:p/>
        </p:txBody>
      </p:sp>
      <p:sp>
        <p:nvSpPr>
          <p:cNvPr id="5" name="Holder 5"/>
          <p:cNvSpPr>
            <a:spLocks noGrp="1"/>
          </p:cNvSpPr>
          <p:nvPr>
            <p:ph type="dt" idx="6" sz="half"/>
          </p:nvPr>
        </p:nvSpPr>
        <p:spPr/>
        <p:txBody>
          <a:bodyPr lIns="0" tIns="0" rIns="0" bIns="0"/>
          <a:lstStyle>
            <a:lvl1pPr algn="l">
              <a:defRPr>
                <a:solidFill>
                  <a:schemeClr val="tx1">
                    <a:tint val="75000"/>
                  </a:schemeClr>
                </a:solidFill>
              </a:defRPr>
            </a:lvl1pPr>
          </a:lstStyle>
          <a:p>
            <a:fld id="{1D8BD707-D9CF-40AE-B4C6-C98DA3205C09}" type="datetimeFigureOut">
              <a:rPr lang="en-US"/>
            </a:fld>
          </a:p>
        </p:txBody>
      </p:sp>
      <p:sp>
        <p:nvSpPr>
          <p:cNvPr id="6" name="Holder 6"/>
          <p:cNvSpPr>
            <a:spLocks noGrp="1"/>
          </p:cNvSpPr>
          <p:nvPr>
            <p:ph type="sldNum" idx="7" sz="quarter"/>
          </p:nvPr>
        </p:nvSpPr>
        <p:spPr/>
        <p:txBody>
          <a:bodyPr lIns="0" tIns="0" rIns="0" bIns="0"/>
          <a:lstStyle>
            <a:lvl1pPr algn="r">
              <a:defRPr>
                <a:solidFill>
                  <a:schemeClr val="tx1">
                    <a:tint val="75000"/>
                  </a:schemeClr>
                </a:solidFill>
              </a:defRPr>
            </a:lvl1pPr>
          </a:lstStyle>
          <a:p>
            <a:fld id="{B6F15528-21DE-4FAA-801E-634DDDAF4B2B}" type="slidenum">
              <a:t>#</a:t>
            </a:fl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type="obj">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p:txBody>
      </p:sp>
      <p:sp>
        <p:nvSpPr>
          <p:cNvPr id="3" name="Holder 3"/>
          <p:cNvSpPr>
            <a:spLocks noGrp="1"/>
          </p:cNvSpPr>
          <p:nvPr>
            <p:ph type="body" idx="1"/>
          </p:nvPr>
        </p:nvSpPr>
        <p:spPr/>
        <p:txBody>
          <a:bodyPr lIns="0" tIns="0" rIns="0" bIns="0"/>
          <a:lstStyle>
            <a:lvl1pPr>
              <a:defRPr/>
            </a:lvl1pPr>
          </a:lstStyle>
          <a:p/>
        </p:txBody>
      </p:sp>
      <p:sp>
        <p:nvSpPr>
          <p:cNvPr id="4" name="Holder 4"/>
          <p:cNvSpPr>
            <a:spLocks noGrp="1"/>
          </p:cNvSpPr>
          <p:nvPr>
            <p:ph type="ftr" idx="5" sz="quarter"/>
          </p:nvPr>
        </p:nvSpPr>
        <p:spPr/>
        <p:txBody>
          <a:bodyPr lIns="0" tIns="0" rIns="0" bIns="0"/>
          <a:lstStyle>
            <a:lvl1pPr algn="ctr">
              <a:defRPr>
                <a:solidFill>
                  <a:schemeClr val="tx1">
                    <a:tint val="75000"/>
                  </a:schemeClr>
                </a:solidFill>
              </a:defRPr>
            </a:lvl1pPr>
          </a:lstStyle>
          <a:p/>
        </p:txBody>
      </p:sp>
      <p:sp>
        <p:nvSpPr>
          <p:cNvPr id="5" name="Holder 5"/>
          <p:cNvSpPr>
            <a:spLocks noGrp="1"/>
          </p:cNvSpPr>
          <p:nvPr>
            <p:ph type="dt" idx="6" sz="half"/>
          </p:nvPr>
        </p:nvSpPr>
        <p:spPr/>
        <p:txBody>
          <a:bodyPr lIns="0" tIns="0" rIns="0" bIns="0"/>
          <a:lstStyle>
            <a:lvl1pPr algn="l">
              <a:defRPr>
                <a:solidFill>
                  <a:schemeClr val="tx1">
                    <a:tint val="75000"/>
                  </a:schemeClr>
                </a:solidFill>
              </a:defRPr>
            </a:lvl1pPr>
          </a:lstStyle>
          <a:p>
            <a:fld id="{1D8BD707-D9CF-40AE-B4C6-C98DA3205C09}" type="datetimeFigureOut">
              <a:rPr lang="en-US"/>
            </a:fld>
          </a:p>
        </p:txBody>
      </p:sp>
      <p:sp>
        <p:nvSpPr>
          <p:cNvPr id="6" name="Holder 6"/>
          <p:cNvSpPr>
            <a:spLocks noGrp="1"/>
          </p:cNvSpPr>
          <p:nvPr>
            <p:ph type="sldNum" idx="7" sz="quarter"/>
          </p:nvPr>
        </p:nvSpPr>
        <p:spPr/>
        <p:txBody>
          <a:bodyPr lIns="0" tIns="0" rIns="0" bIns="0"/>
          <a:lstStyle>
            <a:lvl1pPr algn="r">
              <a:defRPr>
                <a:solidFill>
                  <a:schemeClr val="tx1">
                    <a:tint val="75000"/>
                  </a:schemeClr>
                </a:solidFill>
              </a:defRPr>
            </a:lvl1pPr>
          </a:lstStyle>
          <a:p>
            <a:fld id="{B6F15528-21DE-4FAA-801E-634DDDAF4B2B}" type="slidenum">
              <a:t>#</a:t>
            </a:fl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type="obj">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p:txBody>
      </p:sp>
      <p:sp>
        <p:nvSpPr>
          <p:cNvPr id="3" name="Holder 3"/>
          <p:cNvSpPr>
            <a:spLocks noGrp="1"/>
          </p:cNvSpPr>
          <p:nvPr>
            <p:ph idx="2" sz="half"/>
          </p:nvPr>
        </p:nvSpPr>
        <p:spPr>
          <a:xfrm>
            <a:off x="378142" y="2459482"/>
            <a:ext cx="3289839" cy="7057644"/>
          </a:xfrm>
          <a:prstGeom prst="rect">
            <a:avLst/>
          </a:prstGeom>
        </p:spPr>
        <p:txBody>
          <a:bodyPr wrap="square" lIns="0" tIns="0" rIns="0" bIns="0">
            <a:spAutoFit/>
          </a:bodyPr>
          <a:lstStyle>
            <a:lvl1pPr>
              <a:defRPr/>
            </a:lvl1pPr>
          </a:lstStyle>
          <a:p/>
        </p:txBody>
      </p:sp>
      <p:sp>
        <p:nvSpPr>
          <p:cNvPr id="4" name="Holder 4"/>
          <p:cNvSpPr>
            <a:spLocks noGrp="1"/>
          </p:cNvSpPr>
          <p:nvPr>
            <p:ph idx="3" sz="half"/>
          </p:nvPr>
        </p:nvSpPr>
        <p:spPr>
          <a:xfrm>
            <a:off x="3894867" y="2459482"/>
            <a:ext cx="3289839" cy="7057644"/>
          </a:xfrm>
          <a:prstGeom prst="rect">
            <a:avLst/>
          </a:prstGeom>
        </p:spPr>
        <p:txBody>
          <a:bodyPr wrap="square" lIns="0" tIns="0" rIns="0" bIns="0">
            <a:spAutoFit/>
          </a:bodyPr>
          <a:lstStyle>
            <a:lvl1pPr>
              <a:defRPr/>
            </a:lvl1pPr>
          </a:lstStyle>
          <a:p/>
        </p:txBody>
      </p:sp>
      <p:sp>
        <p:nvSpPr>
          <p:cNvPr id="5" name="Holder 5"/>
          <p:cNvSpPr>
            <a:spLocks noGrp="1"/>
          </p:cNvSpPr>
          <p:nvPr>
            <p:ph type="ftr" idx="5" sz="quarter"/>
          </p:nvPr>
        </p:nvSpPr>
        <p:spPr/>
        <p:txBody>
          <a:bodyPr lIns="0" tIns="0" rIns="0" bIns="0"/>
          <a:lstStyle>
            <a:lvl1pPr algn="ctr">
              <a:defRPr>
                <a:solidFill>
                  <a:schemeClr val="tx1">
                    <a:tint val="75000"/>
                  </a:schemeClr>
                </a:solidFill>
              </a:defRPr>
            </a:lvl1pPr>
          </a:lstStyle>
          <a:p/>
        </p:txBody>
      </p:sp>
      <p:sp>
        <p:nvSpPr>
          <p:cNvPr id="6" name="Holder 6"/>
          <p:cNvSpPr>
            <a:spLocks noGrp="1"/>
          </p:cNvSpPr>
          <p:nvPr>
            <p:ph type="dt" idx="6" sz="half"/>
          </p:nvPr>
        </p:nvSpPr>
        <p:spPr/>
        <p:txBody>
          <a:bodyPr lIns="0" tIns="0" rIns="0" bIns="0"/>
          <a:lstStyle>
            <a:lvl1pPr algn="l">
              <a:defRPr>
                <a:solidFill>
                  <a:schemeClr val="tx1">
                    <a:tint val="75000"/>
                  </a:schemeClr>
                </a:solidFill>
              </a:defRPr>
            </a:lvl1pPr>
          </a:lstStyle>
          <a:p>
            <a:fld id="{1D8BD707-D9CF-40AE-B4C6-C98DA3205C09}" type="datetimeFigureOut">
              <a:rPr lang="en-US"/>
            </a:fld>
          </a:p>
        </p:txBody>
      </p:sp>
      <p:sp>
        <p:nvSpPr>
          <p:cNvPr id="7" name="Holder 7"/>
          <p:cNvSpPr>
            <a:spLocks noGrp="1"/>
          </p:cNvSpPr>
          <p:nvPr>
            <p:ph type="sldNum" idx="7" sz="quarter"/>
          </p:nvPr>
        </p:nvSpPr>
        <p:spPr/>
        <p:txBody>
          <a:bodyPr lIns="0" tIns="0" rIns="0" bIns="0"/>
          <a:lstStyle>
            <a:lvl1pPr algn="r">
              <a:defRPr>
                <a:solidFill>
                  <a:schemeClr val="tx1">
                    <a:tint val="75000"/>
                  </a:schemeClr>
                </a:solidFill>
              </a:defRPr>
            </a:lvl1pPr>
          </a:lstStyle>
          <a:p>
            <a:fld id="{B6F15528-21DE-4FAA-801E-634DDDAF4B2B}" type="slidenum">
              <a:t>#</a:t>
            </a:fl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type="obj">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p:txBody>
      </p:sp>
      <p:sp>
        <p:nvSpPr>
          <p:cNvPr id="3" name="Holder 3"/>
          <p:cNvSpPr>
            <a:spLocks noGrp="1"/>
          </p:cNvSpPr>
          <p:nvPr>
            <p:ph type="ftr" idx="5" sz="quarter"/>
          </p:nvPr>
        </p:nvSpPr>
        <p:spPr/>
        <p:txBody>
          <a:bodyPr lIns="0" tIns="0" rIns="0" bIns="0"/>
          <a:lstStyle>
            <a:lvl1pPr algn="ctr">
              <a:defRPr>
                <a:solidFill>
                  <a:schemeClr val="tx1">
                    <a:tint val="75000"/>
                  </a:schemeClr>
                </a:solidFill>
              </a:defRPr>
            </a:lvl1pPr>
          </a:lstStyle>
          <a:p/>
        </p:txBody>
      </p:sp>
      <p:sp>
        <p:nvSpPr>
          <p:cNvPr id="4" name="Holder 4"/>
          <p:cNvSpPr>
            <a:spLocks noGrp="1"/>
          </p:cNvSpPr>
          <p:nvPr>
            <p:ph type="dt" idx="6" sz="half"/>
          </p:nvPr>
        </p:nvSpPr>
        <p:spPr/>
        <p:txBody>
          <a:bodyPr lIns="0" tIns="0" rIns="0" bIns="0"/>
          <a:lstStyle>
            <a:lvl1pPr algn="l">
              <a:defRPr>
                <a:solidFill>
                  <a:schemeClr val="tx1">
                    <a:tint val="75000"/>
                  </a:schemeClr>
                </a:solidFill>
              </a:defRPr>
            </a:lvl1pPr>
          </a:lstStyle>
          <a:p>
            <a:fld id="{1D8BD707-D9CF-40AE-B4C6-C98DA3205C09}" type="datetimeFigureOut">
              <a:rPr lang="en-US"/>
            </a:fld>
          </a:p>
        </p:txBody>
      </p:sp>
      <p:sp>
        <p:nvSpPr>
          <p:cNvPr id="5" name="Holder 5"/>
          <p:cNvSpPr>
            <a:spLocks noGrp="1"/>
          </p:cNvSpPr>
          <p:nvPr>
            <p:ph type="sldNum" idx="7" sz="quarter"/>
          </p:nvPr>
        </p:nvSpPr>
        <p:spPr/>
        <p:txBody>
          <a:bodyPr lIns="0" tIns="0" rIns="0" bIns="0"/>
          <a:lstStyle>
            <a:lvl1pPr algn="r">
              <a:defRPr>
                <a:solidFill>
                  <a:schemeClr val="tx1">
                    <a:tint val="75000"/>
                  </a:schemeClr>
                </a:solidFill>
              </a:defRPr>
            </a:lvl1pPr>
          </a:lstStyle>
          <a:p>
            <a:fld id="{B6F15528-21DE-4FAA-801E-634DDDAF4B2B}" type="slidenum">
              <a:t>#</a:t>
            </a:fl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type="obj">
  <p:cSld name="Blank">
    <p:spTree>
      <p:nvGrpSpPr>
        <p:cNvPr id="1" name=""/>
        <p:cNvGrpSpPr/>
        <p:nvPr/>
      </p:nvGrpSpPr>
      <p:grpSpPr>
        <a:xfrm>
          <a:off x="0" y="0"/>
          <a:ext cx="0" cy="0"/>
          <a:chOff x="0" y="0"/>
          <a:chExt cx="0" cy="0"/>
        </a:xfrm>
      </p:grpSpPr>
      <p:sp>
        <p:nvSpPr>
          <p:cNvPr id="2" name="Holder 2"/>
          <p:cNvSpPr>
            <a:spLocks noGrp="1"/>
          </p:cNvSpPr>
          <p:nvPr>
            <p:ph type="ftr" idx="5" sz="quarter"/>
          </p:nvPr>
        </p:nvSpPr>
        <p:spPr/>
        <p:txBody>
          <a:bodyPr lIns="0" tIns="0" rIns="0" bIns="0"/>
          <a:lstStyle>
            <a:lvl1pPr algn="ctr">
              <a:defRPr>
                <a:solidFill>
                  <a:schemeClr val="tx1">
                    <a:tint val="75000"/>
                  </a:schemeClr>
                </a:solidFill>
              </a:defRPr>
            </a:lvl1pPr>
          </a:lstStyle>
          <a:p/>
        </p:txBody>
      </p:sp>
      <p:sp>
        <p:nvSpPr>
          <p:cNvPr id="3" name="Holder 3"/>
          <p:cNvSpPr>
            <a:spLocks noGrp="1"/>
          </p:cNvSpPr>
          <p:nvPr>
            <p:ph type="dt" idx="6" sz="half"/>
          </p:nvPr>
        </p:nvSpPr>
        <p:spPr/>
        <p:txBody>
          <a:bodyPr lIns="0" tIns="0" rIns="0" bIns="0"/>
          <a:lstStyle>
            <a:lvl1pPr algn="l">
              <a:defRPr>
                <a:solidFill>
                  <a:schemeClr val="tx1">
                    <a:tint val="75000"/>
                  </a:schemeClr>
                </a:solidFill>
              </a:defRPr>
            </a:lvl1pPr>
          </a:lstStyle>
          <a:p>
            <a:fld id="{1D8BD707-D9CF-40AE-B4C6-C98DA3205C09}" type="datetimeFigureOut">
              <a:rPr lang="en-US"/>
            </a:fld>
          </a:p>
        </p:txBody>
      </p:sp>
      <p:sp>
        <p:nvSpPr>
          <p:cNvPr id="4" name="Holder 4"/>
          <p:cNvSpPr>
            <a:spLocks noGrp="1"/>
          </p:cNvSpPr>
          <p:nvPr>
            <p:ph type="sldNum" idx="7" sz="quarter"/>
          </p:nvPr>
        </p:nvSpPr>
        <p:spPr/>
        <p:txBody>
          <a:bodyPr lIns="0" tIns="0" rIns="0" bIns="0"/>
          <a:lstStyle>
            <a:lvl1pPr algn="r">
              <a:defRPr>
                <a:solidFill>
                  <a:schemeClr val="tx1">
                    <a:tint val="75000"/>
                  </a:schemeClr>
                </a:solidFill>
              </a:defRPr>
            </a:lvl1pPr>
          </a:lstStyle>
          <a:p>
            <a:fld id="{B6F15528-21DE-4FAA-801E-634DDDAF4B2B}" type="slidenum">
              <a:t>#</a:t>
            </a:fld>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378142" y="427736"/>
            <a:ext cx="6806565" cy="1710944"/>
          </a:xfrm>
          <a:prstGeom prst="rect">
            <a:avLst/>
          </a:prstGeom>
        </p:spPr>
        <p:txBody>
          <a:bodyPr wrap="square" lIns="0" tIns="0" rIns="0" bIns="0">
            <a:spAutoFit/>
          </a:bodyPr>
          <a:lstStyle>
            <a:lvl1pPr>
              <a:defRPr/>
            </a:lvl1pPr>
          </a:lstStyle>
          <a:p/>
        </p:txBody>
      </p:sp>
      <p:sp>
        <p:nvSpPr>
          <p:cNvPr id="3" name="Holder 3"/>
          <p:cNvSpPr>
            <a:spLocks noGrp="1"/>
          </p:cNvSpPr>
          <p:nvPr>
            <p:ph type="body" idx="1"/>
          </p:nvPr>
        </p:nvSpPr>
        <p:spPr>
          <a:xfrm>
            <a:off x="378142" y="2459482"/>
            <a:ext cx="6806565" cy="7057644"/>
          </a:xfrm>
          <a:prstGeom prst="rect">
            <a:avLst/>
          </a:prstGeom>
        </p:spPr>
        <p:txBody>
          <a:bodyPr wrap="square" lIns="0" tIns="0" rIns="0" bIns="0">
            <a:spAutoFit/>
          </a:bodyPr>
          <a:lstStyle>
            <a:lvl1pPr>
              <a:defRPr/>
            </a:lvl1pPr>
          </a:lstStyle>
          <a:p/>
        </p:txBody>
      </p:sp>
      <p:sp>
        <p:nvSpPr>
          <p:cNvPr id="4" name="Holder 4"/>
          <p:cNvSpPr>
            <a:spLocks noGrp="1"/>
          </p:cNvSpPr>
          <p:nvPr>
            <p:ph type="ftr" idx="5" sz="quarter"/>
          </p:nvPr>
        </p:nvSpPr>
        <p:spPr>
          <a:xfrm>
            <a:off x="2571369" y="9944862"/>
            <a:ext cx="2420112" cy="534670"/>
          </a:xfrm>
          <a:prstGeom prst="rect">
            <a:avLst/>
          </a:prstGeom>
        </p:spPr>
        <p:txBody>
          <a:bodyPr wrap="square" lIns="0" tIns="0" rIns="0" bIns="0">
            <a:spAutoFit/>
          </a:bodyPr>
          <a:lstStyle>
            <a:lvl1pPr algn="ctr">
              <a:defRPr>
                <a:solidFill>
                  <a:schemeClr val="tx1">
                    <a:tint val="75000"/>
                  </a:schemeClr>
                </a:solidFill>
              </a:defRPr>
            </a:lvl1pPr>
          </a:lstStyle>
          <a:p/>
        </p:txBody>
      </p:sp>
      <p:sp>
        <p:nvSpPr>
          <p:cNvPr id="5" name="Holder 5"/>
          <p:cNvSpPr>
            <a:spLocks noGrp="1"/>
          </p:cNvSpPr>
          <p:nvPr>
            <p:ph type="dt" idx="6" sz="half"/>
          </p:nvPr>
        </p:nvSpPr>
        <p:spPr>
          <a:xfrm>
            <a:off x="378142" y="9944862"/>
            <a:ext cx="1739455" cy="53467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fld>
          </a:p>
        </p:txBody>
      </p:sp>
      <p:sp>
        <p:nvSpPr>
          <p:cNvPr id="6" name="Holder 6"/>
          <p:cNvSpPr>
            <a:spLocks noGrp="1"/>
          </p:cNvSpPr>
          <p:nvPr>
            <p:ph type="sldNum" idx="7" sz="quarter"/>
          </p:nvPr>
        </p:nvSpPr>
        <p:spPr>
          <a:xfrm>
            <a:off x="5445252" y="9944862"/>
            <a:ext cx="1739455" cy="53467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p>
        </p:txBody>
      </p:sp>
    </p:spTree>
  </p:cSld>
  <p:clrMap folHlink="folHlink" hlink="hlink" accent1="accent1" accent2="accent2" accent3="accent3" accent4="accent4" accent5="accent5" accent6="accent6" tx2="dk2" bg2="lt2" tx1="dk1" bg1="lt1"/>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hyperlink" Target="http://yz.chsi.com.cn/tm" TargetMode="External"/><Relationship Id="rId3" Type="http://schemas.openxmlformats.org/officeDocument/2006/relationships/hyperlink" Target="http://yz.chsi.com.cn/yzzt/tmzn2017/"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130300" y="1027683"/>
            <a:ext cx="5367020" cy="8740140"/>
          </a:xfrm>
          <a:prstGeom prst="rect">
            <a:avLst/>
          </a:prstGeom>
        </p:spPr>
        <p:txBody>
          <a:bodyPr wrap="square" lIns="0" tIns="0" rIns="0" bIns="0" rtlCol="0" vert="horz">
            <a:spAutoFit/>
          </a:bodyPr>
          <a:lstStyle/>
          <a:p>
            <a:pPr marL="372110">
              <a:lnSpc>
                <a:spcPct val="100000"/>
              </a:lnSpc>
            </a:pPr>
            <a:r>
              <a:rPr dirty="0" sz="1100" spc="-10">
                <a:solidFill>
                  <a:srgbClr val="323232"/>
                </a:solidFill>
                <a:latin typeface="Microsoft YaHei"/>
                <a:cs typeface="Microsoft YaHei"/>
              </a:rPr>
              <a:t>2018</a:t>
            </a:r>
            <a:r>
              <a:rPr dirty="0" sz="1100" spc="-80">
                <a:solidFill>
                  <a:srgbClr val="323232"/>
                </a:solidFill>
                <a:latin typeface="Microsoft YaHei"/>
                <a:cs typeface="Microsoft YaHei"/>
              </a:rPr>
              <a:t> </a:t>
            </a:r>
            <a:r>
              <a:rPr dirty="0" sz="1100" spc="-5">
                <a:solidFill>
                  <a:srgbClr val="323232"/>
                </a:solidFill>
                <a:latin typeface="Microsoft YaHei"/>
                <a:cs typeface="Microsoft YaHei"/>
              </a:rPr>
              <a:t>年推荐免试直硕（直博）生履行正式报名手续的通知及资格复审要求</a:t>
            </a:r>
            <a:endParaRPr sz="1100">
              <a:latin typeface="Microsoft YaHei"/>
              <a:cs typeface="Microsoft YaHei"/>
            </a:endParaRPr>
          </a:p>
          <a:p>
            <a:pPr>
              <a:lnSpc>
                <a:spcPct val="100000"/>
              </a:lnSpc>
            </a:pPr>
            <a:endParaRPr sz="1100">
              <a:latin typeface="Times New Roman"/>
              <a:cs typeface="Times New Roman"/>
            </a:endParaRPr>
          </a:p>
          <a:p>
            <a:pPr marL="12700" marR="12065" indent="266700">
              <a:lnSpc>
                <a:spcPct val="142900"/>
              </a:lnSpc>
              <a:spcBef>
                <a:spcPts val="945"/>
              </a:spcBef>
            </a:pPr>
            <a:r>
              <a:rPr dirty="0" sz="1050" spc="-15">
                <a:solidFill>
                  <a:srgbClr val="656565"/>
                </a:solidFill>
                <a:latin typeface="SimSun"/>
                <a:cs typeface="SimSun"/>
              </a:rPr>
              <a:t>根据教育部相关要求，推荐免试直硕（直博）生（以下简称推免生）都应在“推荐优秀  </a:t>
            </a:r>
            <a:r>
              <a:rPr dirty="0" sz="1050">
                <a:solidFill>
                  <a:srgbClr val="656565"/>
                </a:solidFill>
                <a:latin typeface="SimSun"/>
                <a:cs typeface="SimSun"/>
              </a:rPr>
              <a:t>应届本科毕业生免试攻读研究生信息公开暨管理服务系统”（以下简称“推免服务系统”）  完成正式报名手续。现将有关要求通知如下： </a:t>
            </a:r>
            <a:endParaRPr sz="1050">
              <a:latin typeface="SimSun"/>
              <a:cs typeface="SimSun"/>
            </a:endParaRPr>
          </a:p>
          <a:p>
            <a:pPr>
              <a:lnSpc>
                <a:spcPct val="100000"/>
              </a:lnSpc>
            </a:pPr>
            <a:endParaRPr sz="1000">
              <a:latin typeface="Times New Roman"/>
              <a:cs typeface="Times New Roman"/>
            </a:endParaRPr>
          </a:p>
          <a:p>
            <a:pPr>
              <a:lnSpc>
                <a:spcPct val="100000"/>
              </a:lnSpc>
              <a:spcBef>
                <a:spcPts val="45"/>
              </a:spcBef>
            </a:pPr>
            <a:endParaRPr sz="800">
              <a:latin typeface="Times New Roman"/>
              <a:cs typeface="Times New Roman"/>
            </a:endParaRPr>
          </a:p>
          <a:p>
            <a:pPr marL="12700">
              <a:lnSpc>
                <a:spcPct val="100000"/>
              </a:lnSpc>
            </a:pPr>
            <a:r>
              <a:rPr dirty="0" sz="1050" spc="-5" b="1">
                <a:solidFill>
                  <a:srgbClr val="656565"/>
                </a:solidFill>
                <a:latin typeface="SimSun"/>
                <a:cs typeface="SimSun"/>
              </a:rPr>
              <a:t>一、我校拟录取推免生查询拟录取信息</a:t>
            </a:r>
            <a:r>
              <a:rPr dirty="0" sz="1050" spc="-5">
                <a:solidFill>
                  <a:srgbClr val="656565"/>
                </a:solidFill>
                <a:latin typeface="SimSun"/>
                <a:cs typeface="SimSun"/>
              </a:rPr>
              <a:t> </a:t>
            </a:r>
            <a:endParaRPr sz="1050">
              <a:latin typeface="SimSun"/>
              <a:cs typeface="SimSun"/>
            </a:endParaRPr>
          </a:p>
          <a:p>
            <a:pPr marL="12700" marR="101600" indent="409575">
              <a:lnSpc>
                <a:spcPct val="142900"/>
              </a:lnSpc>
              <a:spcBef>
                <a:spcPts val="750"/>
              </a:spcBef>
            </a:pPr>
            <a:r>
              <a:rPr dirty="0" sz="1050">
                <a:solidFill>
                  <a:srgbClr val="656565"/>
                </a:solidFill>
                <a:latin typeface="SimSun"/>
                <a:cs typeface="SimSun"/>
              </a:rPr>
              <a:t>9</a:t>
            </a:r>
            <a:r>
              <a:rPr dirty="0" sz="1050" spc="-245">
                <a:solidFill>
                  <a:srgbClr val="656565"/>
                </a:solidFill>
                <a:latin typeface="SimSun"/>
                <a:cs typeface="SimSun"/>
              </a:rPr>
              <a:t> </a:t>
            </a:r>
            <a:r>
              <a:rPr dirty="0" sz="1050">
                <a:solidFill>
                  <a:srgbClr val="656565"/>
                </a:solidFill>
                <a:latin typeface="SimSun"/>
                <a:cs typeface="SimSun"/>
              </a:rPr>
              <a:t>月</a:t>
            </a:r>
            <a:r>
              <a:rPr dirty="0" sz="1050" spc="-254">
                <a:solidFill>
                  <a:srgbClr val="656565"/>
                </a:solidFill>
                <a:latin typeface="SimSun"/>
                <a:cs typeface="SimSun"/>
              </a:rPr>
              <a:t> </a:t>
            </a:r>
            <a:r>
              <a:rPr dirty="0" sz="1050">
                <a:solidFill>
                  <a:srgbClr val="656565"/>
                </a:solidFill>
                <a:latin typeface="SimSun"/>
                <a:cs typeface="SimSun"/>
              </a:rPr>
              <a:t>27</a:t>
            </a:r>
            <a:r>
              <a:rPr dirty="0" sz="1050" spc="-245">
                <a:solidFill>
                  <a:srgbClr val="656565"/>
                </a:solidFill>
                <a:latin typeface="SimSun"/>
                <a:cs typeface="SimSun"/>
              </a:rPr>
              <a:t> </a:t>
            </a:r>
            <a:r>
              <a:rPr dirty="0" sz="1050" spc="-5">
                <a:solidFill>
                  <a:srgbClr val="656565"/>
                </a:solidFill>
                <a:latin typeface="SimSun"/>
                <a:cs typeface="SimSun"/>
              </a:rPr>
              <a:t>日起，被我校拟录取的外校推免生可登录我校研究生招生系统查询拟录取信  息，被拟录取的本校推免生登录</a:t>
            </a:r>
            <a:r>
              <a:rPr dirty="0" sz="1050" spc="-270">
                <a:solidFill>
                  <a:srgbClr val="656565"/>
                </a:solidFill>
                <a:latin typeface="SimSun"/>
                <a:cs typeface="SimSun"/>
              </a:rPr>
              <a:t> </a:t>
            </a:r>
            <a:r>
              <a:rPr dirty="0" sz="1050" spc="-5">
                <a:solidFill>
                  <a:srgbClr val="656565"/>
                </a:solidFill>
                <a:latin typeface="SimSun"/>
                <a:cs typeface="SimSun"/>
              </a:rPr>
              <a:t>info</a:t>
            </a:r>
            <a:r>
              <a:rPr dirty="0" sz="1050" spc="-265">
                <a:solidFill>
                  <a:srgbClr val="656565"/>
                </a:solidFill>
                <a:latin typeface="SimSun"/>
                <a:cs typeface="SimSun"/>
              </a:rPr>
              <a:t> </a:t>
            </a:r>
            <a:r>
              <a:rPr dirty="0" sz="1050" spc="-10">
                <a:solidFill>
                  <a:srgbClr val="656565"/>
                </a:solidFill>
                <a:latin typeface="SimSun"/>
                <a:cs typeface="SimSun"/>
              </a:rPr>
              <a:t>信息门户查询拟录取信息并交纳复试费。 </a:t>
            </a:r>
            <a:endParaRPr sz="1050">
              <a:latin typeface="SimSun"/>
              <a:cs typeface="SimSun"/>
            </a:endParaRPr>
          </a:p>
          <a:p>
            <a:pPr marL="412750" marR="72390" indent="-400050">
              <a:lnSpc>
                <a:spcPct val="202400"/>
              </a:lnSpc>
              <a:spcBef>
                <a:spcPts val="819"/>
              </a:spcBef>
            </a:pPr>
            <a:r>
              <a:rPr dirty="0" sz="1050" spc="-5" b="1">
                <a:solidFill>
                  <a:srgbClr val="656565"/>
                </a:solidFill>
                <a:latin typeface="SimSun"/>
                <a:cs typeface="SimSun"/>
              </a:rPr>
              <a:t>二、我校拟录取推免生网上报名手续  </a:t>
            </a:r>
            <a:r>
              <a:rPr dirty="0" sz="1050">
                <a:solidFill>
                  <a:srgbClr val="656565"/>
                </a:solidFill>
                <a:latin typeface="SimSun"/>
                <a:cs typeface="SimSun"/>
              </a:rPr>
              <a:t>所有被我校拟录取的推免</a:t>
            </a:r>
            <a:r>
              <a:rPr dirty="0" sz="1050" spc="-100">
                <a:solidFill>
                  <a:srgbClr val="656565"/>
                </a:solidFill>
                <a:latin typeface="SimSun"/>
                <a:cs typeface="SimSun"/>
              </a:rPr>
              <a:t>生</a:t>
            </a:r>
            <a:r>
              <a:rPr dirty="0" sz="1050">
                <a:solidFill>
                  <a:srgbClr val="656565"/>
                </a:solidFill>
                <a:latin typeface="SimSun"/>
                <a:cs typeface="SimSun"/>
              </a:rPr>
              <a:t>（包括本校</a:t>
            </a:r>
            <a:r>
              <a:rPr dirty="0" sz="1050" spc="-100">
                <a:solidFill>
                  <a:srgbClr val="656565"/>
                </a:solidFill>
                <a:latin typeface="SimSun"/>
                <a:cs typeface="SimSun"/>
              </a:rPr>
              <a:t>、</a:t>
            </a:r>
            <a:r>
              <a:rPr dirty="0" sz="1050">
                <a:solidFill>
                  <a:srgbClr val="656565"/>
                </a:solidFill>
                <a:latin typeface="SimSun"/>
                <a:cs typeface="SimSun"/>
              </a:rPr>
              <a:t>外校</a:t>
            </a:r>
            <a:r>
              <a:rPr dirty="0" sz="1050" spc="-90">
                <a:solidFill>
                  <a:srgbClr val="656565"/>
                </a:solidFill>
                <a:latin typeface="SimSun"/>
                <a:cs typeface="SimSun"/>
              </a:rPr>
              <a:t>）</a:t>
            </a:r>
            <a:r>
              <a:rPr dirty="0" sz="1050">
                <a:solidFill>
                  <a:srgbClr val="656565"/>
                </a:solidFill>
                <a:latin typeface="SimSun"/>
                <a:cs typeface="SimSun"/>
              </a:rPr>
              <a:t>应及时完</a:t>
            </a:r>
            <a:r>
              <a:rPr dirty="0" sz="1050" spc="-100">
                <a:solidFill>
                  <a:srgbClr val="656565"/>
                </a:solidFill>
                <a:latin typeface="SimSun"/>
                <a:cs typeface="SimSun"/>
              </a:rPr>
              <a:t>成</a:t>
            </a:r>
            <a:r>
              <a:rPr dirty="0" sz="1050">
                <a:solidFill>
                  <a:srgbClr val="656565"/>
                </a:solidFill>
                <a:latin typeface="SimSun"/>
                <a:cs typeface="SimSun"/>
              </a:rPr>
              <a:t>“推免服务系统</a:t>
            </a:r>
            <a:r>
              <a:rPr dirty="0" sz="1050" spc="-100">
                <a:solidFill>
                  <a:srgbClr val="656565"/>
                </a:solidFill>
                <a:latin typeface="SimSun"/>
                <a:cs typeface="SimSun"/>
              </a:rPr>
              <a:t>”</a:t>
            </a:r>
            <a:r>
              <a:rPr dirty="0" sz="1050">
                <a:solidFill>
                  <a:srgbClr val="656565"/>
                </a:solidFill>
                <a:latin typeface="SimSun"/>
                <a:cs typeface="SimSun"/>
              </a:rPr>
              <a:t>报名手</a:t>
            </a:r>
            <a:endParaRPr sz="1050">
              <a:latin typeface="SimSun"/>
              <a:cs typeface="SimSun"/>
            </a:endParaRPr>
          </a:p>
          <a:p>
            <a:pPr marL="12700" marR="45720">
              <a:lnSpc>
                <a:spcPct val="142900"/>
              </a:lnSpc>
            </a:pPr>
            <a:r>
              <a:rPr dirty="0" sz="1050">
                <a:solidFill>
                  <a:srgbClr val="656565"/>
                </a:solidFill>
                <a:latin typeface="SimSun"/>
                <a:cs typeface="SimSun"/>
              </a:rPr>
              <a:t>续。9</a:t>
            </a:r>
            <a:r>
              <a:rPr dirty="0" sz="1050" spc="-270">
                <a:solidFill>
                  <a:srgbClr val="656565"/>
                </a:solidFill>
                <a:latin typeface="SimSun"/>
                <a:cs typeface="SimSun"/>
              </a:rPr>
              <a:t> </a:t>
            </a:r>
            <a:r>
              <a:rPr dirty="0" sz="1050">
                <a:solidFill>
                  <a:srgbClr val="656565"/>
                </a:solidFill>
                <a:latin typeface="SimSun"/>
                <a:cs typeface="SimSun"/>
              </a:rPr>
              <a:t>月</a:t>
            </a:r>
            <a:r>
              <a:rPr dirty="0" sz="1050" spc="-280">
                <a:solidFill>
                  <a:srgbClr val="656565"/>
                </a:solidFill>
                <a:latin typeface="SimSun"/>
                <a:cs typeface="SimSun"/>
              </a:rPr>
              <a:t> </a:t>
            </a:r>
            <a:r>
              <a:rPr dirty="0" sz="1050">
                <a:solidFill>
                  <a:srgbClr val="656565"/>
                </a:solidFill>
                <a:latin typeface="SimSun"/>
                <a:cs typeface="SimSun"/>
              </a:rPr>
              <a:t>28</a:t>
            </a:r>
            <a:r>
              <a:rPr dirty="0" sz="1050" spc="-275">
                <a:solidFill>
                  <a:srgbClr val="656565"/>
                </a:solidFill>
                <a:latin typeface="SimSun"/>
                <a:cs typeface="SimSun"/>
              </a:rPr>
              <a:t> </a:t>
            </a:r>
            <a:r>
              <a:rPr dirty="0" sz="1050">
                <a:solidFill>
                  <a:srgbClr val="656565"/>
                </a:solidFill>
                <a:latin typeface="SimSun"/>
                <a:cs typeface="SimSun"/>
              </a:rPr>
              <a:t>日起，推免生可登录</a:t>
            </a:r>
            <a:r>
              <a:rPr dirty="0" sz="1050" spc="-275">
                <a:solidFill>
                  <a:srgbClr val="656565"/>
                </a:solidFill>
                <a:latin typeface="SimSun"/>
                <a:cs typeface="SimSun"/>
              </a:rPr>
              <a:t> </a:t>
            </a:r>
            <a:r>
              <a:rPr dirty="0" sz="1050" spc="-5">
                <a:solidFill>
                  <a:srgbClr val="0000FF"/>
                </a:solidFill>
                <a:latin typeface="SimSun"/>
                <a:cs typeface="SimSun"/>
                <a:hlinkClick r:id="rId2"/>
              </a:rPr>
              <a:t>http://yz.chsi.com.cn/tm</a:t>
            </a:r>
            <a:r>
              <a:rPr dirty="0" sz="1050" spc="-275">
                <a:solidFill>
                  <a:srgbClr val="0000FF"/>
                </a:solidFill>
                <a:latin typeface="SimSun"/>
                <a:cs typeface="SimSun"/>
              </a:rPr>
              <a:t> </a:t>
            </a:r>
            <a:r>
              <a:rPr dirty="0" sz="1050">
                <a:solidFill>
                  <a:srgbClr val="656565"/>
                </a:solidFill>
                <a:latin typeface="SimSun"/>
                <a:cs typeface="SimSun"/>
              </a:rPr>
              <a:t>进行注册，并进行网上报名。  报名前请仔细阅读“推免服务系统”的推免生操作流程  </a:t>
            </a:r>
            <a:r>
              <a:rPr dirty="0" sz="1050" spc="-5">
                <a:solidFill>
                  <a:srgbClr val="0000FF"/>
                </a:solidFill>
                <a:latin typeface="SimSun"/>
                <a:cs typeface="SimSun"/>
                <a:hlinkClick r:id="rId3"/>
              </a:rPr>
              <a:t>http://yz.chsi.com.cn/yzzt/tmzn2017/</a:t>
            </a:r>
            <a:r>
              <a:rPr dirty="0" sz="1050" spc="-5">
                <a:solidFill>
                  <a:srgbClr val="656565"/>
                </a:solidFill>
                <a:latin typeface="SimSun"/>
                <a:cs typeface="SimSun"/>
              </a:rPr>
              <a:t>。 </a:t>
            </a:r>
            <a:endParaRPr sz="1050">
              <a:latin typeface="SimSun"/>
              <a:cs typeface="SimSun"/>
            </a:endParaRPr>
          </a:p>
          <a:p>
            <a:pPr algn="just" marL="12700" marR="71120" indent="266700">
              <a:lnSpc>
                <a:spcPct val="142900"/>
              </a:lnSpc>
              <a:spcBef>
                <a:spcPts val="750"/>
              </a:spcBef>
            </a:pPr>
            <a:r>
              <a:rPr dirty="0" sz="1050">
                <a:solidFill>
                  <a:srgbClr val="656565"/>
                </a:solidFill>
                <a:latin typeface="SimSun"/>
                <a:cs typeface="SimSun"/>
              </a:rPr>
              <a:t>所有被我校拟录取的推免生应于</a:t>
            </a:r>
            <a:r>
              <a:rPr dirty="0" sz="1050" spc="-275">
                <a:solidFill>
                  <a:srgbClr val="656565"/>
                </a:solidFill>
                <a:latin typeface="SimSun"/>
                <a:cs typeface="SimSun"/>
              </a:rPr>
              <a:t> </a:t>
            </a:r>
            <a:r>
              <a:rPr dirty="0" sz="1050">
                <a:solidFill>
                  <a:srgbClr val="656565"/>
                </a:solidFill>
                <a:latin typeface="SimSun"/>
                <a:cs typeface="SimSun"/>
              </a:rPr>
              <a:t>9</a:t>
            </a:r>
            <a:r>
              <a:rPr dirty="0" sz="1050" spc="-275">
                <a:solidFill>
                  <a:srgbClr val="656565"/>
                </a:solidFill>
                <a:latin typeface="SimSun"/>
                <a:cs typeface="SimSun"/>
              </a:rPr>
              <a:t> </a:t>
            </a:r>
            <a:r>
              <a:rPr dirty="0" sz="1050">
                <a:solidFill>
                  <a:srgbClr val="656565"/>
                </a:solidFill>
                <a:latin typeface="SimSun"/>
                <a:cs typeface="SimSun"/>
              </a:rPr>
              <a:t>月</a:t>
            </a:r>
            <a:r>
              <a:rPr dirty="0" sz="1050" spc="-275">
                <a:solidFill>
                  <a:srgbClr val="656565"/>
                </a:solidFill>
                <a:latin typeface="SimSun"/>
                <a:cs typeface="SimSun"/>
              </a:rPr>
              <a:t> </a:t>
            </a:r>
            <a:r>
              <a:rPr dirty="0" sz="1050">
                <a:solidFill>
                  <a:srgbClr val="656565"/>
                </a:solidFill>
                <a:latin typeface="SimSun"/>
                <a:cs typeface="SimSun"/>
              </a:rPr>
              <a:t>29</a:t>
            </a:r>
            <a:r>
              <a:rPr dirty="0" sz="1050" spc="-270">
                <a:solidFill>
                  <a:srgbClr val="656565"/>
                </a:solidFill>
                <a:latin typeface="SimSun"/>
                <a:cs typeface="SimSun"/>
              </a:rPr>
              <a:t> </a:t>
            </a:r>
            <a:r>
              <a:rPr dirty="0" sz="1050">
                <a:solidFill>
                  <a:srgbClr val="656565"/>
                </a:solidFill>
                <a:latin typeface="SimSun"/>
                <a:cs typeface="SimSun"/>
              </a:rPr>
              <a:t>日中午</a:t>
            </a:r>
            <a:r>
              <a:rPr dirty="0" sz="1050" spc="-280">
                <a:solidFill>
                  <a:srgbClr val="656565"/>
                </a:solidFill>
                <a:latin typeface="SimSun"/>
                <a:cs typeface="SimSun"/>
              </a:rPr>
              <a:t> </a:t>
            </a:r>
            <a:r>
              <a:rPr dirty="0" sz="1050" spc="-50">
                <a:solidFill>
                  <a:srgbClr val="656565"/>
                </a:solidFill>
                <a:latin typeface="SimSun"/>
                <a:cs typeface="SimSun"/>
              </a:rPr>
              <a:t>12：00</a:t>
            </a:r>
            <a:r>
              <a:rPr dirty="0" sz="1050" spc="-270">
                <a:solidFill>
                  <a:srgbClr val="656565"/>
                </a:solidFill>
                <a:latin typeface="SimSun"/>
                <a:cs typeface="SimSun"/>
              </a:rPr>
              <a:t> </a:t>
            </a:r>
            <a:r>
              <a:rPr dirty="0" sz="1050" spc="-20">
                <a:solidFill>
                  <a:srgbClr val="656565"/>
                </a:solidFill>
                <a:latin typeface="SimSun"/>
                <a:cs typeface="SimSun"/>
              </a:rPr>
              <a:t>前完成报名、网上支付报名费等  </a:t>
            </a:r>
            <a:r>
              <a:rPr dirty="0" sz="1050" spc="-5">
                <a:solidFill>
                  <a:srgbClr val="656565"/>
                </a:solidFill>
                <a:latin typeface="SimSun"/>
                <a:cs typeface="SimSun"/>
              </a:rPr>
              <a:t>手续。推免生在“推免服务系统”中所填报志愿的直硕/直博类型、拟录取院系、专业、研  </a:t>
            </a:r>
            <a:r>
              <a:rPr dirty="0" sz="1050" spc="-15">
                <a:solidFill>
                  <a:srgbClr val="656565"/>
                </a:solidFill>
                <a:latin typeface="SimSun"/>
                <a:cs typeface="SimSun"/>
              </a:rPr>
              <a:t>究方向、导师（直博生需填）等信息必须与在我校研究生招生系统中查询到的拟录取信息保  </a:t>
            </a:r>
            <a:r>
              <a:rPr dirty="0" sz="1050">
                <a:solidFill>
                  <a:srgbClr val="656565"/>
                </a:solidFill>
                <a:latin typeface="SimSun"/>
                <a:cs typeface="SimSun"/>
              </a:rPr>
              <a:t>持一致。 </a:t>
            </a:r>
            <a:endParaRPr sz="1050">
              <a:latin typeface="SimSun"/>
              <a:cs typeface="SimSun"/>
            </a:endParaRPr>
          </a:p>
          <a:p>
            <a:pPr marL="12700" marR="5080" indent="409575">
              <a:lnSpc>
                <a:spcPct val="142900"/>
              </a:lnSpc>
              <a:spcBef>
                <a:spcPts val="750"/>
              </a:spcBef>
            </a:pPr>
            <a:r>
              <a:rPr dirty="0" sz="1050">
                <a:solidFill>
                  <a:srgbClr val="656565"/>
                </a:solidFill>
                <a:latin typeface="SimSun"/>
                <a:cs typeface="SimSun"/>
              </a:rPr>
              <a:t>9</a:t>
            </a:r>
            <a:r>
              <a:rPr dirty="0" sz="1050" spc="-254">
                <a:solidFill>
                  <a:srgbClr val="656565"/>
                </a:solidFill>
                <a:latin typeface="SimSun"/>
                <a:cs typeface="SimSun"/>
              </a:rPr>
              <a:t> </a:t>
            </a:r>
            <a:r>
              <a:rPr dirty="0" sz="1050">
                <a:solidFill>
                  <a:srgbClr val="656565"/>
                </a:solidFill>
                <a:latin typeface="SimSun"/>
                <a:cs typeface="SimSun"/>
              </a:rPr>
              <a:t>月</a:t>
            </a:r>
            <a:r>
              <a:rPr dirty="0" sz="1050" spc="-265">
                <a:solidFill>
                  <a:srgbClr val="656565"/>
                </a:solidFill>
                <a:latin typeface="SimSun"/>
                <a:cs typeface="SimSun"/>
              </a:rPr>
              <a:t> </a:t>
            </a:r>
            <a:r>
              <a:rPr dirty="0" sz="1050">
                <a:solidFill>
                  <a:srgbClr val="656565"/>
                </a:solidFill>
                <a:latin typeface="SimSun"/>
                <a:cs typeface="SimSun"/>
              </a:rPr>
              <a:t>29</a:t>
            </a:r>
            <a:r>
              <a:rPr dirty="0" sz="1050" spc="-254">
                <a:solidFill>
                  <a:srgbClr val="656565"/>
                </a:solidFill>
                <a:latin typeface="SimSun"/>
                <a:cs typeface="SimSun"/>
              </a:rPr>
              <a:t> </a:t>
            </a:r>
            <a:r>
              <a:rPr dirty="0" sz="1050" spc="-5">
                <a:solidFill>
                  <a:srgbClr val="656565"/>
                </a:solidFill>
                <a:latin typeface="SimSun"/>
                <a:cs typeface="SimSun"/>
              </a:rPr>
              <a:t>日下午</a:t>
            </a:r>
            <a:r>
              <a:rPr dirty="0" sz="1050" spc="-260">
                <a:solidFill>
                  <a:srgbClr val="656565"/>
                </a:solidFill>
                <a:latin typeface="SimSun"/>
                <a:cs typeface="SimSun"/>
              </a:rPr>
              <a:t> </a:t>
            </a:r>
            <a:r>
              <a:rPr dirty="0" sz="1050" spc="-5">
                <a:solidFill>
                  <a:srgbClr val="656565"/>
                </a:solidFill>
                <a:latin typeface="SimSun"/>
                <a:cs typeface="SimSun"/>
              </a:rPr>
              <a:t>14</a:t>
            </a:r>
            <a:r>
              <a:rPr dirty="0" sz="1050" spc="-254">
                <a:solidFill>
                  <a:srgbClr val="656565"/>
                </a:solidFill>
                <a:latin typeface="SimSun"/>
                <a:cs typeface="SimSun"/>
              </a:rPr>
              <a:t> </a:t>
            </a:r>
            <a:r>
              <a:rPr dirty="0" sz="1050" spc="-15">
                <a:solidFill>
                  <a:srgbClr val="656565"/>
                </a:solidFill>
                <a:latin typeface="SimSun"/>
                <a:cs typeface="SimSun"/>
              </a:rPr>
              <a:t>时左右，我校将向所有完成报名手续并正确填写了志愿信息的推免  </a:t>
            </a:r>
            <a:r>
              <a:rPr dirty="0" sz="1050" spc="-20">
                <a:solidFill>
                  <a:srgbClr val="656565"/>
                </a:solidFill>
                <a:latin typeface="SimSun"/>
                <a:cs typeface="SimSun"/>
              </a:rPr>
              <a:t>生发送复试通知，推荐免试生应于</a:t>
            </a:r>
            <a:r>
              <a:rPr dirty="0" sz="1050" spc="-265">
                <a:solidFill>
                  <a:srgbClr val="656565"/>
                </a:solidFill>
                <a:latin typeface="SimSun"/>
                <a:cs typeface="SimSun"/>
              </a:rPr>
              <a:t> </a:t>
            </a:r>
            <a:r>
              <a:rPr dirty="0" sz="1050">
                <a:solidFill>
                  <a:srgbClr val="656565"/>
                </a:solidFill>
                <a:latin typeface="SimSun"/>
                <a:cs typeface="SimSun"/>
              </a:rPr>
              <a:t>9</a:t>
            </a:r>
            <a:r>
              <a:rPr dirty="0" sz="1050" spc="-265">
                <a:solidFill>
                  <a:srgbClr val="656565"/>
                </a:solidFill>
                <a:latin typeface="SimSun"/>
                <a:cs typeface="SimSun"/>
              </a:rPr>
              <a:t> </a:t>
            </a:r>
            <a:r>
              <a:rPr dirty="0" sz="1050">
                <a:solidFill>
                  <a:srgbClr val="656565"/>
                </a:solidFill>
                <a:latin typeface="SimSun"/>
                <a:cs typeface="SimSun"/>
              </a:rPr>
              <a:t>月</a:t>
            </a:r>
            <a:r>
              <a:rPr dirty="0" sz="1050" spc="-265">
                <a:solidFill>
                  <a:srgbClr val="656565"/>
                </a:solidFill>
                <a:latin typeface="SimSun"/>
                <a:cs typeface="SimSun"/>
              </a:rPr>
              <a:t> </a:t>
            </a:r>
            <a:r>
              <a:rPr dirty="0" sz="1050">
                <a:solidFill>
                  <a:srgbClr val="656565"/>
                </a:solidFill>
                <a:latin typeface="SimSun"/>
                <a:cs typeface="SimSun"/>
              </a:rPr>
              <a:t>30</a:t>
            </a:r>
            <a:r>
              <a:rPr dirty="0" sz="1050" spc="-260">
                <a:solidFill>
                  <a:srgbClr val="656565"/>
                </a:solidFill>
                <a:latin typeface="SimSun"/>
                <a:cs typeface="SimSun"/>
              </a:rPr>
              <a:t> </a:t>
            </a:r>
            <a:r>
              <a:rPr dirty="0" sz="1050">
                <a:solidFill>
                  <a:srgbClr val="656565"/>
                </a:solidFill>
                <a:latin typeface="SimSun"/>
                <a:cs typeface="SimSun"/>
              </a:rPr>
              <a:t>日</a:t>
            </a:r>
            <a:r>
              <a:rPr dirty="0" sz="1050" spc="-265">
                <a:solidFill>
                  <a:srgbClr val="656565"/>
                </a:solidFill>
                <a:latin typeface="SimSun"/>
                <a:cs typeface="SimSun"/>
              </a:rPr>
              <a:t> </a:t>
            </a:r>
            <a:r>
              <a:rPr dirty="0" sz="1050" spc="-55">
                <a:solidFill>
                  <a:srgbClr val="656565"/>
                </a:solidFill>
                <a:latin typeface="SimSun"/>
                <a:cs typeface="SimSun"/>
              </a:rPr>
              <a:t>12：00</a:t>
            </a:r>
            <a:r>
              <a:rPr dirty="0" sz="1050" spc="-260">
                <a:solidFill>
                  <a:srgbClr val="656565"/>
                </a:solidFill>
                <a:latin typeface="SimSun"/>
                <a:cs typeface="SimSun"/>
              </a:rPr>
              <a:t> </a:t>
            </a:r>
            <a:r>
              <a:rPr dirty="0" sz="1050" spc="-60">
                <a:solidFill>
                  <a:srgbClr val="656565"/>
                </a:solidFill>
                <a:latin typeface="SimSun"/>
                <a:cs typeface="SimSun"/>
              </a:rPr>
              <a:t>前在“推荐免试服务系统”中接受复试。</a:t>
            </a:r>
            <a:r>
              <a:rPr dirty="0" sz="1050">
                <a:solidFill>
                  <a:srgbClr val="656565"/>
                </a:solidFill>
                <a:latin typeface="SimSun"/>
                <a:cs typeface="SimSun"/>
              </a:rPr>
              <a:t> </a:t>
            </a:r>
            <a:endParaRPr sz="1050">
              <a:latin typeface="SimSun"/>
              <a:cs typeface="SimSun"/>
            </a:endParaRPr>
          </a:p>
          <a:p>
            <a:pPr marL="422275" marR="119380">
              <a:lnSpc>
                <a:spcPct val="202400"/>
              </a:lnSpc>
            </a:pPr>
            <a:r>
              <a:rPr dirty="0" sz="1050">
                <a:solidFill>
                  <a:srgbClr val="656565"/>
                </a:solidFill>
                <a:latin typeface="SimSun"/>
                <a:cs typeface="SimSun"/>
              </a:rPr>
              <a:t>9 月 30 </a:t>
            </a:r>
            <a:r>
              <a:rPr dirty="0" sz="1050" spc="-5">
                <a:solidFill>
                  <a:srgbClr val="656565"/>
                </a:solidFill>
                <a:latin typeface="SimSun"/>
                <a:cs typeface="SimSun"/>
              </a:rPr>
              <a:t>日下午 14 时左右陆续发出待录取通知，请及时签约待录取。  </a:t>
            </a:r>
            <a:r>
              <a:rPr dirty="0" sz="1050" spc="-5" b="1">
                <a:solidFill>
                  <a:srgbClr val="656565"/>
                </a:solidFill>
                <a:latin typeface="SimSun"/>
                <a:cs typeface="SimSun"/>
              </a:rPr>
              <a:t>请所有被拟录取的推免生严格按照以上时间安排进行相应操作，未及时进行相应操</a:t>
            </a:r>
            <a:endParaRPr sz="1050">
              <a:latin typeface="SimSun"/>
              <a:cs typeface="SimSun"/>
            </a:endParaRPr>
          </a:p>
          <a:p>
            <a:pPr marL="12700">
              <a:lnSpc>
                <a:spcPct val="100000"/>
              </a:lnSpc>
              <a:spcBef>
                <a:spcPts val="540"/>
              </a:spcBef>
            </a:pPr>
            <a:r>
              <a:rPr dirty="0" sz="1050" spc="-5" b="1">
                <a:solidFill>
                  <a:srgbClr val="656565"/>
                </a:solidFill>
                <a:latin typeface="SimSun"/>
                <a:cs typeface="SimSun"/>
              </a:rPr>
              <a:t>作将影响正常录取。未按要求完成相关报名及相关确认手续者视为自动放弃。</a:t>
            </a:r>
            <a:r>
              <a:rPr dirty="0" sz="1050" spc="-5">
                <a:solidFill>
                  <a:srgbClr val="656565"/>
                </a:solidFill>
                <a:latin typeface="SimSun"/>
                <a:cs typeface="SimSun"/>
              </a:rPr>
              <a:t> </a:t>
            </a:r>
            <a:endParaRPr sz="1050">
              <a:latin typeface="SimSun"/>
              <a:cs typeface="SimSun"/>
            </a:endParaRPr>
          </a:p>
          <a:p>
            <a:pPr marL="422275" marR="1136015" indent="-410209">
              <a:lnSpc>
                <a:spcPct val="202400"/>
              </a:lnSpc>
              <a:spcBef>
                <a:spcPts val="825"/>
              </a:spcBef>
            </a:pPr>
            <a:r>
              <a:rPr dirty="0" sz="1050" spc="-5" b="1">
                <a:solidFill>
                  <a:srgbClr val="656565"/>
                </a:solidFill>
                <a:latin typeface="SimSun"/>
                <a:cs typeface="SimSun"/>
              </a:rPr>
              <a:t>三、清华应届本科毕业生外推报名手续  </a:t>
            </a:r>
            <a:r>
              <a:rPr dirty="0" sz="1050" spc="-5">
                <a:solidFill>
                  <a:srgbClr val="656565"/>
                </a:solidFill>
                <a:latin typeface="SimSun"/>
                <a:cs typeface="SimSun"/>
              </a:rPr>
              <a:t>清华应届本科外推到其他招生单位的同学自</a:t>
            </a:r>
            <a:r>
              <a:rPr dirty="0" sz="1050" spc="-285">
                <a:solidFill>
                  <a:srgbClr val="656565"/>
                </a:solidFill>
                <a:latin typeface="SimSun"/>
                <a:cs typeface="SimSun"/>
              </a:rPr>
              <a:t> </a:t>
            </a:r>
            <a:r>
              <a:rPr dirty="0" sz="1050">
                <a:solidFill>
                  <a:srgbClr val="656565"/>
                </a:solidFill>
                <a:latin typeface="SimSun"/>
                <a:cs typeface="SimSun"/>
              </a:rPr>
              <a:t>9</a:t>
            </a:r>
            <a:r>
              <a:rPr dirty="0" sz="1050" spc="-285">
                <a:solidFill>
                  <a:srgbClr val="656565"/>
                </a:solidFill>
                <a:latin typeface="SimSun"/>
                <a:cs typeface="SimSun"/>
              </a:rPr>
              <a:t> </a:t>
            </a:r>
            <a:r>
              <a:rPr dirty="0" sz="1050">
                <a:solidFill>
                  <a:srgbClr val="656565"/>
                </a:solidFill>
                <a:latin typeface="SimSun"/>
                <a:cs typeface="SimSun"/>
              </a:rPr>
              <a:t>月</a:t>
            </a:r>
            <a:r>
              <a:rPr dirty="0" sz="1050" spc="-285">
                <a:solidFill>
                  <a:srgbClr val="656565"/>
                </a:solidFill>
                <a:latin typeface="SimSun"/>
                <a:cs typeface="SimSun"/>
              </a:rPr>
              <a:t> </a:t>
            </a:r>
            <a:r>
              <a:rPr dirty="0" sz="1050" spc="-5">
                <a:solidFill>
                  <a:srgbClr val="656565"/>
                </a:solidFill>
                <a:latin typeface="SimSun"/>
                <a:cs typeface="SimSun"/>
              </a:rPr>
              <a:t>28</a:t>
            </a:r>
            <a:r>
              <a:rPr dirty="0" sz="1050" spc="-280">
                <a:solidFill>
                  <a:srgbClr val="656565"/>
                </a:solidFill>
                <a:latin typeface="SimSun"/>
                <a:cs typeface="SimSun"/>
              </a:rPr>
              <a:t> </a:t>
            </a:r>
            <a:r>
              <a:rPr dirty="0" sz="1050" spc="-10">
                <a:solidFill>
                  <a:srgbClr val="656565"/>
                </a:solidFill>
                <a:latin typeface="SimSun"/>
                <a:cs typeface="SimSun"/>
              </a:rPr>
              <a:t>日起，可登陆</a:t>
            </a:r>
            <a:endParaRPr sz="1050">
              <a:latin typeface="SimSun"/>
              <a:cs typeface="SimSun"/>
            </a:endParaRPr>
          </a:p>
          <a:p>
            <a:pPr marL="12700" marR="112395">
              <a:lnSpc>
                <a:spcPct val="142900"/>
              </a:lnSpc>
            </a:pPr>
            <a:r>
              <a:rPr dirty="0" sz="1050" spc="-5">
                <a:solidFill>
                  <a:srgbClr val="0000FF"/>
                </a:solidFill>
                <a:latin typeface="SimSun"/>
                <a:cs typeface="SimSun"/>
                <a:hlinkClick r:id="rId2"/>
              </a:rPr>
              <a:t>http://yz.chsi.com.cn/tm</a:t>
            </a:r>
            <a:r>
              <a:rPr dirty="0" sz="1050" spc="-195">
                <a:solidFill>
                  <a:srgbClr val="0000FF"/>
                </a:solidFill>
                <a:latin typeface="SimSun"/>
                <a:cs typeface="SimSun"/>
              </a:rPr>
              <a:t> </a:t>
            </a:r>
            <a:r>
              <a:rPr dirty="0" sz="1050" spc="-5">
                <a:solidFill>
                  <a:srgbClr val="656565"/>
                </a:solidFill>
                <a:latin typeface="SimSun"/>
                <a:cs typeface="SimSun"/>
              </a:rPr>
              <a:t>进行网上注册与报名，并根据有意报考招生单位的要求完成志  </a:t>
            </a:r>
            <a:r>
              <a:rPr dirty="0" sz="1050">
                <a:solidFill>
                  <a:srgbClr val="656565"/>
                </a:solidFill>
                <a:latin typeface="SimSun"/>
                <a:cs typeface="SimSun"/>
              </a:rPr>
              <a:t>愿填报与后续手续。 </a:t>
            </a:r>
            <a:endParaRPr sz="1050">
              <a:latin typeface="SimSun"/>
              <a:cs typeface="SimSun"/>
            </a:endParaRPr>
          </a:p>
          <a:p>
            <a:pPr>
              <a:lnSpc>
                <a:spcPct val="100000"/>
              </a:lnSpc>
            </a:pPr>
            <a:endParaRPr sz="1000">
              <a:latin typeface="Times New Roman"/>
              <a:cs typeface="Times New Roman"/>
            </a:endParaRPr>
          </a:p>
          <a:p>
            <a:pPr>
              <a:lnSpc>
                <a:spcPct val="100000"/>
              </a:lnSpc>
              <a:spcBef>
                <a:spcPts val="40"/>
              </a:spcBef>
            </a:pPr>
            <a:endParaRPr sz="800">
              <a:latin typeface="Times New Roman"/>
              <a:cs typeface="Times New Roman"/>
            </a:endParaRPr>
          </a:p>
          <a:p>
            <a:pPr marL="12700">
              <a:lnSpc>
                <a:spcPct val="100000"/>
              </a:lnSpc>
            </a:pPr>
            <a:r>
              <a:rPr dirty="0" sz="1050" spc="-5" b="1">
                <a:solidFill>
                  <a:srgbClr val="656565"/>
                </a:solidFill>
                <a:latin typeface="SimSun"/>
                <a:cs typeface="SimSun"/>
              </a:rPr>
              <a:t>四、资格复审</a:t>
            </a:r>
            <a:r>
              <a:rPr dirty="0" sz="1050">
                <a:solidFill>
                  <a:srgbClr val="656565"/>
                </a:solidFill>
                <a:latin typeface="SimSun"/>
                <a:cs typeface="SimSun"/>
              </a:rPr>
              <a:t> </a:t>
            </a:r>
            <a:endParaRPr sz="1050">
              <a:latin typeface="SimSun"/>
              <a:cs typeface="SimSun"/>
            </a:endParaRPr>
          </a:p>
          <a:p>
            <a:pPr marL="12700" marR="5080" indent="266700">
              <a:lnSpc>
                <a:spcPct val="142900"/>
              </a:lnSpc>
              <a:spcBef>
                <a:spcPts val="750"/>
              </a:spcBef>
            </a:pPr>
            <a:r>
              <a:rPr dirty="0" sz="1050" spc="-5">
                <a:latin typeface="SimSun"/>
                <a:cs typeface="SimSun"/>
              </a:rPr>
              <a:t>我校将在</a:t>
            </a:r>
            <a:r>
              <a:rPr dirty="0" sz="1050" spc="-260">
                <a:latin typeface="SimSun"/>
                <a:cs typeface="SimSun"/>
              </a:rPr>
              <a:t> </a:t>
            </a:r>
            <a:r>
              <a:rPr dirty="0" sz="1050" spc="-5">
                <a:latin typeface="SimSun"/>
                <a:cs typeface="SimSun"/>
              </a:rPr>
              <a:t>2018</a:t>
            </a:r>
            <a:r>
              <a:rPr dirty="0" sz="1050" spc="-254">
                <a:latin typeface="SimSun"/>
                <a:cs typeface="SimSun"/>
              </a:rPr>
              <a:t> </a:t>
            </a:r>
            <a:r>
              <a:rPr dirty="0" sz="1050">
                <a:latin typeface="SimSun"/>
                <a:cs typeface="SimSun"/>
              </a:rPr>
              <a:t>年</a:t>
            </a:r>
            <a:r>
              <a:rPr dirty="0" sz="1050" spc="-265">
                <a:latin typeface="SimSun"/>
                <a:cs typeface="SimSun"/>
              </a:rPr>
              <a:t> </a:t>
            </a:r>
            <a:r>
              <a:rPr dirty="0" sz="1050">
                <a:latin typeface="SimSun"/>
                <a:cs typeface="SimSun"/>
              </a:rPr>
              <a:t>6</a:t>
            </a:r>
            <a:r>
              <a:rPr dirty="0" sz="1050" spc="-254">
                <a:latin typeface="SimSun"/>
                <a:cs typeface="SimSun"/>
              </a:rPr>
              <a:t> </a:t>
            </a:r>
            <a:r>
              <a:rPr dirty="0" sz="1050" spc="-10">
                <a:latin typeface="SimSun"/>
                <a:cs typeface="SimSun"/>
              </a:rPr>
              <a:t>月对所有拟录取的推免生进行资格复审。通过资格复审并经我校调  </a:t>
            </a:r>
            <a:r>
              <a:rPr dirty="0" sz="1050" spc="-15">
                <a:latin typeface="SimSun"/>
                <a:cs typeface="SimSun"/>
              </a:rPr>
              <a:t>档案审查合格后，方可被正式录取，我校发给录取通知书。现对资格复审的要求规定如下。</a:t>
            </a:r>
            <a:r>
              <a:rPr dirty="0" sz="1050">
                <a:solidFill>
                  <a:srgbClr val="656565"/>
                </a:solidFill>
                <a:latin typeface="SimSun"/>
                <a:cs typeface="SimSun"/>
              </a:rPr>
              <a:t> </a:t>
            </a:r>
            <a:endParaRPr sz="1050">
              <a:latin typeface="SimSun"/>
              <a:cs typeface="SimSun"/>
            </a:endParaRPr>
          </a:p>
          <a:p>
            <a:pPr marL="12700" marR="135255" indent="409575">
              <a:lnSpc>
                <a:spcPct val="142900"/>
              </a:lnSpc>
              <a:spcBef>
                <a:spcPts val="750"/>
              </a:spcBef>
            </a:pPr>
            <a:r>
              <a:rPr dirty="0" sz="1050">
                <a:latin typeface="SimSun"/>
                <a:cs typeface="SimSun"/>
              </a:rPr>
              <a:t>推免生应已完成本科培养方案规定的所有课程及实践环节的学分要求，且符合以下  条件：</a:t>
            </a:r>
            <a:r>
              <a:rPr dirty="0" sz="1050">
                <a:solidFill>
                  <a:srgbClr val="656565"/>
                </a:solidFill>
                <a:latin typeface="SimSun"/>
                <a:cs typeface="SimSun"/>
              </a:rPr>
              <a:t> </a:t>
            </a:r>
            <a:endParaRPr sz="1050">
              <a:latin typeface="SimSun"/>
              <a:cs typeface="SimSun"/>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130300" y="970788"/>
            <a:ext cx="5299710" cy="2794000"/>
          </a:xfrm>
          <a:prstGeom prst="rect">
            <a:avLst/>
          </a:prstGeom>
        </p:spPr>
        <p:txBody>
          <a:bodyPr wrap="square" lIns="0" tIns="0" rIns="0" bIns="0" rtlCol="0" vert="horz">
            <a:spAutoFit/>
          </a:bodyPr>
          <a:lstStyle/>
          <a:p>
            <a:pPr marL="688975">
              <a:lnSpc>
                <a:spcPct val="100000"/>
              </a:lnSpc>
            </a:pPr>
            <a:r>
              <a:rPr dirty="0" sz="1050">
                <a:latin typeface="SimSun"/>
                <a:cs typeface="SimSun"/>
              </a:rPr>
              <a:t>1. </a:t>
            </a:r>
            <a:r>
              <a:rPr dirty="0" sz="1050" spc="509">
                <a:latin typeface="SimSun"/>
                <a:cs typeface="SimSun"/>
              </a:rPr>
              <a:t> </a:t>
            </a:r>
            <a:r>
              <a:rPr dirty="0" sz="1050" spc="-5">
                <a:latin typeface="SimSun"/>
                <a:cs typeface="SimSun"/>
              </a:rPr>
              <a:t>本科最后一学年课程考核成绩不能出现明显下降；</a:t>
            </a:r>
            <a:r>
              <a:rPr dirty="0" sz="1050">
                <a:solidFill>
                  <a:srgbClr val="656565"/>
                </a:solidFill>
                <a:latin typeface="SimSun"/>
                <a:cs typeface="SimSun"/>
              </a:rPr>
              <a:t> </a:t>
            </a:r>
            <a:endParaRPr sz="1050">
              <a:latin typeface="SimSun"/>
              <a:cs typeface="SimSun"/>
            </a:endParaRPr>
          </a:p>
          <a:p>
            <a:pPr>
              <a:lnSpc>
                <a:spcPct val="100000"/>
              </a:lnSpc>
              <a:spcBef>
                <a:spcPts val="25"/>
              </a:spcBef>
            </a:pPr>
            <a:endParaRPr sz="1100">
              <a:latin typeface="Times New Roman"/>
              <a:cs typeface="Times New Roman"/>
            </a:endParaRPr>
          </a:p>
          <a:p>
            <a:pPr marL="688975">
              <a:lnSpc>
                <a:spcPct val="100000"/>
              </a:lnSpc>
            </a:pPr>
            <a:r>
              <a:rPr dirty="0" sz="1050">
                <a:latin typeface="SimSun"/>
                <a:cs typeface="SimSun"/>
              </a:rPr>
              <a:t>2. </a:t>
            </a:r>
            <a:r>
              <a:rPr dirty="0" sz="1050" spc="434">
                <a:latin typeface="SimSun"/>
                <a:cs typeface="SimSun"/>
              </a:rPr>
              <a:t> </a:t>
            </a:r>
            <a:r>
              <a:rPr dirty="0" sz="1050" spc="-5">
                <a:latin typeface="SimSun"/>
                <a:cs typeface="SimSun"/>
              </a:rPr>
              <a:t>未受任何处分；</a:t>
            </a:r>
            <a:r>
              <a:rPr dirty="0" sz="1050">
                <a:solidFill>
                  <a:srgbClr val="656565"/>
                </a:solidFill>
                <a:latin typeface="SimSun"/>
                <a:cs typeface="SimSun"/>
              </a:rPr>
              <a:t> </a:t>
            </a:r>
            <a:endParaRPr sz="1050">
              <a:latin typeface="SimSun"/>
              <a:cs typeface="SimSun"/>
            </a:endParaRPr>
          </a:p>
          <a:p>
            <a:pPr>
              <a:lnSpc>
                <a:spcPct val="100000"/>
              </a:lnSpc>
              <a:spcBef>
                <a:spcPts val="25"/>
              </a:spcBef>
            </a:pPr>
            <a:endParaRPr sz="1100">
              <a:latin typeface="Times New Roman"/>
              <a:cs typeface="Times New Roman"/>
            </a:endParaRPr>
          </a:p>
          <a:p>
            <a:pPr marL="688975">
              <a:lnSpc>
                <a:spcPct val="100000"/>
              </a:lnSpc>
            </a:pPr>
            <a:r>
              <a:rPr dirty="0" sz="1050">
                <a:latin typeface="SimSun"/>
                <a:cs typeface="SimSun"/>
              </a:rPr>
              <a:t>3.  </a:t>
            </a:r>
            <a:r>
              <a:rPr dirty="0" sz="1050" spc="-5">
                <a:latin typeface="SimSun"/>
                <a:cs typeface="SimSun"/>
              </a:rPr>
              <a:t>本科综合论文训练（毕业设计）成绩达到 </a:t>
            </a:r>
            <a:r>
              <a:rPr dirty="0" sz="1050">
                <a:latin typeface="SimSun"/>
                <a:cs typeface="SimSun"/>
              </a:rPr>
              <a:t>80 </a:t>
            </a:r>
            <a:r>
              <a:rPr dirty="0" sz="1050" spc="-5">
                <a:latin typeface="SimSun"/>
                <a:cs typeface="SimSun"/>
              </a:rPr>
              <a:t>分（含）以上；</a:t>
            </a:r>
            <a:r>
              <a:rPr dirty="0" sz="1050" spc="-5">
                <a:solidFill>
                  <a:srgbClr val="656565"/>
                </a:solidFill>
                <a:latin typeface="SimSun"/>
                <a:cs typeface="SimSun"/>
              </a:rPr>
              <a:t> </a:t>
            </a:r>
            <a:endParaRPr sz="1050">
              <a:latin typeface="SimSun"/>
              <a:cs typeface="SimSun"/>
            </a:endParaRPr>
          </a:p>
          <a:p>
            <a:pPr>
              <a:lnSpc>
                <a:spcPct val="100000"/>
              </a:lnSpc>
              <a:spcBef>
                <a:spcPts val="25"/>
              </a:spcBef>
            </a:pPr>
            <a:endParaRPr sz="1100">
              <a:latin typeface="Times New Roman"/>
              <a:cs typeface="Times New Roman"/>
            </a:endParaRPr>
          </a:p>
          <a:p>
            <a:pPr marL="688975">
              <a:lnSpc>
                <a:spcPct val="100000"/>
              </a:lnSpc>
            </a:pPr>
            <a:r>
              <a:rPr dirty="0" sz="1050">
                <a:latin typeface="SimSun"/>
                <a:cs typeface="SimSun"/>
              </a:rPr>
              <a:t>4.  2018 年 7</a:t>
            </a:r>
            <a:r>
              <a:rPr dirty="0" sz="1050" spc="-300">
                <a:latin typeface="SimSun"/>
                <a:cs typeface="SimSun"/>
              </a:rPr>
              <a:t> </a:t>
            </a:r>
            <a:r>
              <a:rPr dirty="0" sz="1050" spc="-5">
                <a:latin typeface="SimSun"/>
                <a:cs typeface="SimSun"/>
              </a:rPr>
              <a:t>月前获得本科毕业证书和学士学位证书；</a:t>
            </a:r>
            <a:r>
              <a:rPr dirty="0" sz="1050">
                <a:solidFill>
                  <a:srgbClr val="656565"/>
                </a:solidFill>
                <a:latin typeface="SimSun"/>
                <a:cs typeface="SimSun"/>
              </a:rPr>
              <a:t> </a:t>
            </a:r>
            <a:endParaRPr sz="1050">
              <a:latin typeface="SimSun"/>
              <a:cs typeface="SimSun"/>
            </a:endParaRPr>
          </a:p>
          <a:p>
            <a:pPr marL="688975" marR="5080">
              <a:lnSpc>
                <a:spcPct val="142900"/>
              </a:lnSpc>
              <a:spcBef>
                <a:spcPts val="750"/>
              </a:spcBef>
            </a:pPr>
            <a:r>
              <a:rPr dirty="0" sz="1050">
                <a:latin typeface="SimSun"/>
                <a:cs typeface="SimSun"/>
              </a:rPr>
              <a:t>5. </a:t>
            </a:r>
            <a:r>
              <a:rPr dirty="0" sz="1050" spc="-5">
                <a:latin typeface="SimSun"/>
                <a:cs typeface="SimSun"/>
              </a:rPr>
              <a:t>符合我校各拟录取院（系、所）自定的不低于学校复审要求的标准（具体  </a:t>
            </a:r>
            <a:r>
              <a:rPr dirty="0" sz="1050">
                <a:latin typeface="SimSun"/>
                <a:cs typeface="SimSun"/>
              </a:rPr>
              <a:t>咨询相应院系）。</a:t>
            </a:r>
            <a:r>
              <a:rPr dirty="0" sz="1050">
                <a:solidFill>
                  <a:srgbClr val="656565"/>
                </a:solidFill>
                <a:latin typeface="SimSun"/>
                <a:cs typeface="SimSun"/>
              </a:rPr>
              <a:t> </a:t>
            </a:r>
            <a:endParaRPr sz="1050">
              <a:latin typeface="SimSun"/>
              <a:cs typeface="SimSun"/>
            </a:endParaRPr>
          </a:p>
          <a:p>
            <a:pPr algn="just" marL="12700" marR="5080" indent="409575">
              <a:lnSpc>
                <a:spcPct val="142900"/>
              </a:lnSpc>
              <a:spcBef>
                <a:spcPts val="750"/>
              </a:spcBef>
            </a:pPr>
            <a:r>
              <a:rPr dirty="0" sz="1050" spc="-5">
                <a:latin typeface="SimSun"/>
                <a:cs typeface="SimSun"/>
              </a:rPr>
              <a:t>推免生应在</a:t>
            </a:r>
            <a:r>
              <a:rPr dirty="0" sz="1050" spc="-260">
                <a:latin typeface="SimSun"/>
                <a:cs typeface="SimSun"/>
              </a:rPr>
              <a:t> </a:t>
            </a:r>
            <a:r>
              <a:rPr dirty="0" sz="1050" spc="-5">
                <a:latin typeface="SimSun"/>
                <a:cs typeface="SimSun"/>
              </a:rPr>
              <a:t>2018</a:t>
            </a:r>
            <a:r>
              <a:rPr dirty="0" sz="1050" spc="-254">
                <a:latin typeface="SimSun"/>
                <a:cs typeface="SimSun"/>
              </a:rPr>
              <a:t> </a:t>
            </a:r>
            <a:r>
              <a:rPr dirty="0" sz="1050">
                <a:latin typeface="SimSun"/>
                <a:cs typeface="SimSun"/>
              </a:rPr>
              <a:t>年</a:t>
            </a:r>
            <a:r>
              <a:rPr dirty="0" sz="1050" spc="-265">
                <a:latin typeface="SimSun"/>
                <a:cs typeface="SimSun"/>
              </a:rPr>
              <a:t> </a:t>
            </a:r>
            <a:r>
              <a:rPr dirty="0" sz="1050">
                <a:latin typeface="SimSun"/>
                <a:cs typeface="SimSun"/>
              </a:rPr>
              <a:t>6</a:t>
            </a:r>
            <a:r>
              <a:rPr dirty="0" sz="1050" spc="-254">
                <a:latin typeface="SimSun"/>
                <a:cs typeface="SimSun"/>
              </a:rPr>
              <a:t> </a:t>
            </a:r>
            <a:r>
              <a:rPr dirty="0" sz="1050" spc="-10">
                <a:latin typeface="SimSun"/>
                <a:cs typeface="SimSun"/>
              </a:rPr>
              <a:t>月本科最后一学期结束前将本人最后一学年正式成绩单（含毕  </a:t>
            </a:r>
            <a:r>
              <a:rPr dirty="0" sz="1050" spc="-15">
                <a:latin typeface="SimSun"/>
                <a:cs typeface="SimSun"/>
              </a:rPr>
              <a:t>业设计成绩，加盖教务处公章）交（寄）到我校拟录取院（系、所）研究生教学办公室，便  </a:t>
            </a:r>
            <a:r>
              <a:rPr dirty="0" sz="1050">
                <a:latin typeface="SimSun"/>
                <a:cs typeface="SimSun"/>
              </a:rPr>
              <a:t>于及时审查。</a:t>
            </a:r>
            <a:r>
              <a:rPr dirty="0" sz="1050">
                <a:solidFill>
                  <a:srgbClr val="656565"/>
                </a:solidFill>
                <a:latin typeface="SimSun"/>
                <a:cs typeface="SimSun"/>
              </a:rPr>
              <a:t> </a:t>
            </a:r>
            <a:endParaRPr sz="1050">
              <a:latin typeface="SimSun"/>
              <a:cs typeface="SimSun"/>
            </a:endParaRPr>
          </a:p>
          <a:p>
            <a:pPr>
              <a:lnSpc>
                <a:spcPct val="100000"/>
              </a:lnSpc>
              <a:spcBef>
                <a:spcPts val="25"/>
              </a:spcBef>
            </a:pPr>
            <a:endParaRPr sz="1100">
              <a:latin typeface="Times New Roman"/>
              <a:cs typeface="Times New Roman"/>
            </a:endParaRPr>
          </a:p>
          <a:p>
            <a:pPr marL="422275">
              <a:lnSpc>
                <a:spcPct val="100000"/>
              </a:lnSpc>
            </a:pPr>
            <a:r>
              <a:rPr dirty="0" sz="1050">
                <a:latin typeface="SimSun"/>
                <a:cs typeface="SimSun"/>
              </a:rPr>
              <a:t>未通过资格复审者，取消其研究生录取资格。</a:t>
            </a:r>
            <a:r>
              <a:rPr dirty="0" sz="1050">
                <a:solidFill>
                  <a:srgbClr val="656565"/>
                </a:solidFill>
                <a:latin typeface="SimSun"/>
                <a:cs typeface="SimSun"/>
              </a:rPr>
              <a:t> </a:t>
            </a:r>
            <a:endParaRPr sz="1050">
              <a:latin typeface="SimSun"/>
              <a:cs typeface="SimSun"/>
            </a:endParaRPr>
          </a:p>
        </p:txBody>
      </p:sp>
      <p:sp>
        <p:nvSpPr>
          <p:cNvPr id="3" name="object 3"/>
          <p:cNvSpPr txBox="1"/>
          <p:nvPr/>
        </p:nvSpPr>
        <p:spPr>
          <a:xfrm>
            <a:off x="1397000" y="4139945"/>
            <a:ext cx="225425" cy="31750"/>
          </a:xfrm>
          <a:prstGeom prst="rect">
            <a:avLst/>
          </a:prstGeom>
        </p:spPr>
        <p:txBody>
          <a:bodyPr wrap="square" lIns="0" tIns="0" rIns="0" bIns="0" rtlCol="0" vert="horz">
            <a:spAutoFit/>
          </a:bodyPr>
          <a:lstStyle/>
          <a:p>
            <a:pPr marL="12700">
              <a:lnSpc>
                <a:spcPct val="100000"/>
              </a:lnSpc>
            </a:pPr>
            <a:r>
              <a:rPr dirty="0" sz="1050">
                <a:solidFill>
                  <a:srgbClr val="656565"/>
                </a:solidFill>
                <a:latin typeface="SimSun"/>
                <a:cs typeface="SimSun"/>
              </a:rPr>
              <a:t>   </a:t>
            </a:r>
            <a:endParaRPr sz="1050">
              <a:latin typeface="SimSun"/>
              <a:cs typeface="SimSun"/>
            </a:endParaRPr>
          </a:p>
        </p:txBody>
      </p:sp>
      <p:sp>
        <p:nvSpPr>
          <p:cNvPr id="4" name="object 4"/>
          <p:cNvSpPr txBox="1"/>
          <p:nvPr/>
        </p:nvSpPr>
        <p:spPr>
          <a:xfrm>
            <a:off x="1397000" y="4546091"/>
            <a:ext cx="5100320" cy="843915"/>
          </a:xfrm>
          <a:prstGeom prst="rect">
            <a:avLst/>
          </a:prstGeom>
        </p:spPr>
        <p:txBody>
          <a:bodyPr wrap="square" lIns="0" tIns="0" rIns="0" bIns="0" rtlCol="0" vert="horz">
            <a:spAutoFit/>
          </a:bodyPr>
          <a:lstStyle/>
          <a:p>
            <a:pPr marL="12700">
              <a:lnSpc>
                <a:spcPct val="100000"/>
              </a:lnSpc>
            </a:pPr>
            <a:r>
              <a:rPr dirty="0" sz="1050">
                <a:solidFill>
                  <a:srgbClr val="656565"/>
                </a:solidFill>
                <a:latin typeface="SimSun"/>
                <a:cs typeface="SimSun"/>
              </a:rPr>
              <a:t>   </a:t>
            </a:r>
            <a:endParaRPr sz="1050">
              <a:latin typeface="SimSun"/>
              <a:cs typeface="SimSun"/>
            </a:endParaRPr>
          </a:p>
          <a:p>
            <a:pPr marL="3576954" marR="5080" indent="-157480">
              <a:lnSpc>
                <a:spcPct val="253799"/>
              </a:lnSpc>
              <a:spcBef>
                <a:spcPts val="210"/>
              </a:spcBef>
            </a:pPr>
            <a:r>
              <a:rPr dirty="0" sz="1050">
                <a:solidFill>
                  <a:srgbClr val="656565"/>
                </a:solidFill>
                <a:latin typeface="SimSun"/>
                <a:cs typeface="SimSun"/>
              </a:rPr>
              <a:t>清华大学研究生招生办公室  </a:t>
            </a:r>
            <a:r>
              <a:rPr dirty="0" sz="1050" spc="-5">
                <a:solidFill>
                  <a:srgbClr val="656565"/>
                </a:solidFill>
                <a:latin typeface="SimSun"/>
                <a:cs typeface="SimSun"/>
              </a:rPr>
              <a:t>2017</a:t>
            </a:r>
            <a:r>
              <a:rPr dirty="0" sz="1050" spc="-285">
                <a:solidFill>
                  <a:srgbClr val="656565"/>
                </a:solidFill>
                <a:latin typeface="SimSun"/>
                <a:cs typeface="SimSun"/>
              </a:rPr>
              <a:t> </a:t>
            </a:r>
            <a:r>
              <a:rPr dirty="0" sz="1050">
                <a:solidFill>
                  <a:srgbClr val="656565"/>
                </a:solidFill>
                <a:latin typeface="SimSun"/>
                <a:cs typeface="SimSun"/>
              </a:rPr>
              <a:t>年</a:t>
            </a:r>
            <a:r>
              <a:rPr dirty="0" sz="1050" spc="-285">
                <a:solidFill>
                  <a:srgbClr val="656565"/>
                </a:solidFill>
                <a:latin typeface="SimSun"/>
                <a:cs typeface="SimSun"/>
              </a:rPr>
              <a:t> </a:t>
            </a:r>
            <a:r>
              <a:rPr dirty="0" sz="1050">
                <a:solidFill>
                  <a:srgbClr val="656565"/>
                </a:solidFill>
                <a:latin typeface="SimSun"/>
                <a:cs typeface="SimSun"/>
              </a:rPr>
              <a:t>9</a:t>
            </a:r>
            <a:r>
              <a:rPr dirty="0" sz="1050" spc="-285">
                <a:solidFill>
                  <a:srgbClr val="656565"/>
                </a:solidFill>
                <a:latin typeface="SimSun"/>
                <a:cs typeface="SimSun"/>
              </a:rPr>
              <a:t> </a:t>
            </a:r>
            <a:r>
              <a:rPr dirty="0" sz="1050">
                <a:solidFill>
                  <a:srgbClr val="656565"/>
                </a:solidFill>
                <a:latin typeface="SimSun"/>
                <a:cs typeface="SimSun"/>
              </a:rPr>
              <a:t>月</a:t>
            </a:r>
            <a:r>
              <a:rPr dirty="0" sz="1050" spc="-290">
                <a:solidFill>
                  <a:srgbClr val="656565"/>
                </a:solidFill>
                <a:latin typeface="SimSun"/>
                <a:cs typeface="SimSun"/>
              </a:rPr>
              <a:t> </a:t>
            </a:r>
            <a:r>
              <a:rPr dirty="0" sz="1050">
                <a:solidFill>
                  <a:srgbClr val="656565"/>
                </a:solidFill>
                <a:latin typeface="SimSun"/>
                <a:cs typeface="SimSun"/>
              </a:rPr>
              <a:t>27</a:t>
            </a:r>
            <a:r>
              <a:rPr dirty="0" sz="1050" spc="-280">
                <a:solidFill>
                  <a:srgbClr val="656565"/>
                </a:solidFill>
                <a:latin typeface="SimSun"/>
                <a:cs typeface="SimSun"/>
              </a:rPr>
              <a:t> </a:t>
            </a:r>
            <a:r>
              <a:rPr dirty="0" sz="1050" spc="-10">
                <a:solidFill>
                  <a:srgbClr val="656565"/>
                </a:solidFill>
                <a:latin typeface="SimSun"/>
                <a:cs typeface="SimSun"/>
              </a:rPr>
              <a:t>日</a:t>
            </a:r>
            <a:r>
              <a:rPr dirty="0" sz="1050">
                <a:solidFill>
                  <a:srgbClr val="656565"/>
                </a:solidFill>
                <a:latin typeface="SimSun"/>
                <a:cs typeface="SimSun"/>
              </a:rPr>
              <a:t> </a:t>
            </a:r>
            <a:endParaRPr sz="1050">
              <a:latin typeface="SimSun"/>
              <a:cs typeface="SimSun"/>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Application>Microsoft Office PowerPoint</Application>
  <PresentationFormat>On-screen Show (4:3)</PresentationFormat>
  <ScaleCrop>false</ScaleCrop>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chentiejun</dc:creator>
  <dc:title>&lt;4D6963726F736F667420576F7264202D2032303138C4EACDC6BCF6C3E2CAD4D6B1CBB6A3A8D6B1B2A9A3A9C9FAC2C4D0D0D5FDCABDB1A8C3FBCAD6D0F8B5C4CDA8D6AABCB0D7CAB8F1B8B4C9F3D2AAC7F3&gt;</dc:title>
  <dcterms:created xsi:type="dcterms:W3CDTF">2017-09-27T06:58:10Z</dcterms:created>
  <dcterms:modified xsi:type="dcterms:W3CDTF">2017-09-27T06:58:10Z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2017-09-27T00:00:00Z</vt:filetime>
  </property>
  <property fmtid="{D5CDD505-2E9C-101B-9397-08002B2CF9AE}" pid="3" name="Creator">
    <vt:lpwstr>PScript5.dll Version 5.2.2</vt:lpwstr>
  </property>
  <property fmtid="{D5CDD505-2E9C-101B-9397-08002B2CF9AE}" pid="4" name="LastSaved">
    <vt:filetime>2017-09-27T00:00:00Z</vt:filetime>
  </property>
</Properties>
</file>